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57" r:id="rId6"/>
    <p:sldMasterId id="2147483660" r:id="rId7"/>
    <p:sldMasterId id="2147483663" r:id="rId8"/>
    <p:sldMasterId id="2147483666" r:id="rId9"/>
    <p:sldMasterId id="2147483669" r:id="rId10"/>
    <p:sldMasterId id="2147483675" r:id="rId11"/>
  </p:sldMasterIdLst>
  <p:notesMasterIdLst>
    <p:notesMasterId r:id="rId48"/>
  </p:notesMasterIdLst>
  <p:handoutMasterIdLst>
    <p:handoutMasterId r:id="rId49"/>
  </p:handoutMasterIdLst>
  <p:sldIdLst>
    <p:sldId id="256" r:id="rId12"/>
    <p:sldId id="284" r:id="rId13"/>
    <p:sldId id="258" r:id="rId14"/>
    <p:sldId id="290" r:id="rId15"/>
    <p:sldId id="287" r:id="rId16"/>
    <p:sldId id="299" r:id="rId17"/>
    <p:sldId id="286" r:id="rId18"/>
    <p:sldId id="260" r:id="rId19"/>
    <p:sldId id="276" r:id="rId20"/>
    <p:sldId id="285" r:id="rId21"/>
    <p:sldId id="277" r:id="rId22"/>
    <p:sldId id="278" r:id="rId23"/>
    <p:sldId id="262" r:id="rId24"/>
    <p:sldId id="263" r:id="rId25"/>
    <p:sldId id="289" r:id="rId26"/>
    <p:sldId id="291" r:id="rId27"/>
    <p:sldId id="288" r:id="rId28"/>
    <p:sldId id="264" r:id="rId29"/>
    <p:sldId id="265" r:id="rId30"/>
    <p:sldId id="280" r:id="rId31"/>
    <p:sldId id="266" r:id="rId32"/>
    <p:sldId id="267" r:id="rId33"/>
    <p:sldId id="268" r:id="rId34"/>
    <p:sldId id="269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2" r:id="rId43"/>
    <p:sldId id="303" r:id="rId44"/>
    <p:sldId id="304" r:id="rId45"/>
    <p:sldId id="272" r:id="rId46"/>
    <p:sldId id="301" r:id="rId47"/>
  </p:sldIdLst>
  <p:sldSz cx="9144000" cy="5715000" type="screen16x1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0884"/>
  </p:normalViewPr>
  <p:slideViewPr>
    <p:cSldViewPr>
      <p:cViewPr varScale="1">
        <p:scale>
          <a:sx n="123" d="100"/>
          <a:sy n="123" d="100"/>
        </p:scale>
        <p:origin x="2520" y="17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5E5626-40E5-A83E-2E6C-B07E62A8A4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47C61-5325-4F51-010B-E73A0CA0C6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7CA47D2-A400-B24B-B578-276B38FD5DC9}" type="datetimeFigureOut">
              <a:rPr lang="en-US"/>
              <a:pPr>
                <a:defRPr/>
              </a:pPr>
              <a:t>10/22/24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EA972-AB68-0CE0-4964-C5DDD879BA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45340-426B-12F9-C3BF-FC334651B4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473674B-9207-594E-811B-2F1715B927C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E3491E-5D25-77EF-77AB-BEEF07083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CD065F-608E-66F5-3184-D45C9F4010B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8E1F96-00F9-B240-8E27-4B96C1A07173}" type="datetimeFigureOut">
              <a:rPr lang="en-US"/>
              <a:pPr>
                <a:defRPr/>
              </a:pPr>
              <a:t>10/22/24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975CDD2-B822-6C34-6796-509BF08C8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696913"/>
            <a:ext cx="5575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EB1F3D0-558E-0F56-5F23-E3BD9A05E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797C0-8ED9-6781-1D23-58CEF2230C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E39C7-81EB-DB5C-86E1-8239988E5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E8D5DFB6-1618-474C-A82A-F02D09F2604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6382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85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2366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5816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2683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7673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103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5367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425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2268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955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7346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2062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028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519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123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:\Medardo\INSITE TEMPLATES December 2016\New December 2016\green2.png">
            <a:extLst>
              <a:ext uri="{FF2B5EF4-FFF2-40B4-BE49-F238E27FC236}">
                <a16:creationId xmlns:a16="http://schemas.microsoft.com/office/drawing/2014/main" id="{9C378142-14E3-C6CB-2B40-F799560AF2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5B1711-902A-3E98-2908-159FD4FCC421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C0B16F8-A08E-D040-BF24-4AD5A869A43E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36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6530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G:\Medardo\INSITE TEMPLATES December 2016\New December 2016\orange2.png">
            <a:extLst>
              <a:ext uri="{FF2B5EF4-FFF2-40B4-BE49-F238E27FC236}">
                <a16:creationId xmlns:a16="http://schemas.microsoft.com/office/drawing/2014/main" id="{E56EE50E-38A1-E718-C115-91D0A6C51B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537610-F55C-EF53-8DC2-A77221F20387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DC1D382-2103-6543-9877-7E521F3FA89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80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84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G:\Medardo\INSITE TEMPLATES December 2016\New December 2016\purple2.png">
            <a:extLst>
              <a:ext uri="{FF2B5EF4-FFF2-40B4-BE49-F238E27FC236}">
                <a16:creationId xmlns:a16="http://schemas.microsoft.com/office/drawing/2014/main" id="{2470FFD6-9CAC-9B65-27FC-DA47ADE33A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5036C-453F-117B-FEE6-56A578C54FFF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B7F172-B34C-3D49-80E5-F4D8684B4F57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37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Medardo\INSITE TEMPLATES December 2016\New December 2016\maroon2.png">
            <a:extLst>
              <a:ext uri="{FF2B5EF4-FFF2-40B4-BE49-F238E27FC236}">
                <a16:creationId xmlns:a16="http://schemas.microsoft.com/office/drawing/2014/main" id="{777411B8-888F-0815-EDF1-C43A339A9D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6CCD1-E90F-F5DD-010A-8EC53EF57C77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1D05F8A-01CC-B141-89EE-E012ADA52C7B}" type="slidenum">
              <a:rPr lang="en-US" altLang="en-US" sz="1000">
                <a:solidFill>
                  <a:schemeClr val="bg1"/>
                </a:solidFill>
              </a:rPr>
              <a:pPr algn="r"/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00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23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:\Medardo\INSITE TEMPLATES December 2016\New December 2016\dark-blue2.png">
            <a:extLst>
              <a:ext uri="{FF2B5EF4-FFF2-40B4-BE49-F238E27FC236}">
                <a16:creationId xmlns:a16="http://schemas.microsoft.com/office/drawing/2014/main" id="{A39B4C7D-B345-592B-15B1-DEDA995DA9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A1821-59C3-2801-C3D2-2AE57E50BAA8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C70A227-B56C-5B4F-9E68-C5FA82FA5B9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806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G:\Medardo\INSITE TEMPLATES December 2016\New December 2016\dark-green2.png">
            <a:extLst>
              <a:ext uri="{FF2B5EF4-FFF2-40B4-BE49-F238E27FC236}">
                <a16:creationId xmlns:a16="http://schemas.microsoft.com/office/drawing/2014/main" id="{57388A54-61B6-7AE0-623A-72399D4A19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811C1-402C-7CFB-E1D1-EC41394F920C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BB7B90B-727B-774D-8945-A576AA4E87D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892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833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Medardo\INSITE TEMPLATES December 2016\New December 2016\blue2.png">
            <a:extLst>
              <a:ext uri="{FF2B5EF4-FFF2-40B4-BE49-F238E27FC236}">
                <a16:creationId xmlns:a16="http://schemas.microsoft.com/office/drawing/2014/main" id="{8A54DA06-8902-E91F-5E38-0326058EE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75540-1B63-DF87-86F5-1B1FCE9248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6388" y="5509948"/>
            <a:ext cx="9144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F14643-78FB-C04A-BFBC-02F2DE8FE944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31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780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G:\Medardo\INSITE TEMPLATES December 2016\New December 2016\maroon1.png">
            <a:extLst>
              <a:ext uri="{FF2B5EF4-FFF2-40B4-BE49-F238E27FC236}">
                <a16:creationId xmlns:a16="http://schemas.microsoft.com/office/drawing/2014/main" id="{7ED0B21C-71D2-C6C4-B4DB-8ADE8D3A3A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G:\Medardo\INSITE TEMPLATES December 2016\New December 2016\dark-blue1.png">
            <a:extLst>
              <a:ext uri="{FF2B5EF4-FFF2-40B4-BE49-F238E27FC236}">
                <a16:creationId xmlns:a16="http://schemas.microsoft.com/office/drawing/2014/main" id="{48251FE6-70AC-FA52-6E2A-46F5387DD7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0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G:\Medardo\INSITE TEMPLATES December 2016\New December 2016\dark-green1.png">
            <a:extLst>
              <a:ext uri="{FF2B5EF4-FFF2-40B4-BE49-F238E27FC236}">
                <a16:creationId xmlns:a16="http://schemas.microsoft.com/office/drawing/2014/main" id="{38416CFC-AC8D-80E9-AEA6-4A1D66C3C5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1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G:\Medardo\INSITE TEMPLATES December 2016\New December 2016\blue1.png">
            <a:extLst>
              <a:ext uri="{FF2B5EF4-FFF2-40B4-BE49-F238E27FC236}">
                <a16:creationId xmlns:a16="http://schemas.microsoft.com/office/drawing/2014/main" id="{3B701AD0-B484-A410-7D85-5B6873FEA6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2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G:\Medardo\INSITE TEMPLATES December 2016\New December 2016\green1.png">
            <a:extLst>
              <a:ext uri="{FF2B5EF4-FFF2-40B4-BE49-F238E27FC236}">
                <a16:creationId xmlns:a16="http://schemas.microsoft.com/office/drawing/2014/main" id="{DC71B085-0F7B-B576-44DB-A78AB29B3A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3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G:\Medardo\INSITE TEMPLATES December 2016\New December 2016\orange1.png">
            <a:extLst>
              <a:ext uri="{FF2B5EF4-FFF2-40B4-BE49-F238E27FC236}">
                <a16:creationId xmlns:a16="http://schemas.microsoft.com/office/drawing/2014/main" id="{083FDDC7-3959-908B-0142-5DF41009DB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04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G:\Medardo\INSITE TEMPLATES December 2016\New December 2016\purple1.png">
            <a:extLst>
              <a:ext uri="{FF2B5EF4-FFF2-40B4-BE49-F238E27FC236}">
                <a16:creationId xmlns:a16="http://schemas.microsoft.com/office/drawing/2014/main" id="{6503AFFE-7CA4-DD43-C306-98FB13FA06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6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s635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1329411-1867-23A4-1D05-79FEC26B4BD8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Bioinformatics</a:t>
            </a:r>
          </a:p>
        </p:txBody>
      </p:sp>
      <p:sp>
        <p:nvSpPr>
          <p:cNvPr id="19459" name="Subtitle 2">
            <a:extLst>
              <a:ext uri="{FF2B5EF4-FFF2-40B4-BE49-F238E27FC236}">
                <a16:creationId xmlns:a16="http://schemas.microsoft.com/office/drawing/2014/main" id="{D9082789-8286-3D19-5073-7D121D06475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797176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Molecular Techniques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Rare diseases – consanguinity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82980-060E-10B6-A9BD-11ABAB148EE9}"/>
              </a:ext>
            </a:extLst>
          </p:cNvPr>
          <p:cNvSpPr txBox="1"/>
          <p:nvPr/>
        </p:nvSpPr>
        <p:spPr>
          <a:xfrm>
            <a:off x="5486400" y="3361372"/>
            <a:ext cx="3504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Soares, D. et al. (2016). Pyle disease (metaphyseal dysplasia) presenting in two adult sisters. Radiology Case Reports. 11. 10.1016/j.radcr.2016.10.003.</a:t>
            </a:r>
          </a:p>
        </p:txBody>
      </p:sp>
      <p:pic>
        <p:nvPicPr>
          <p:cNvPr id="1026" name="Picture 2" descr="e Pedigree. Parental consanguinity is demonstrated, and of the 9 offsprings, 3 are affected.  ">
            <a:extLst>
              <a:ext uri="{FF2B5EF4-FFF2-40B4-BE49-F238E27FC236}">
                <a16:creationId xmlns:a16="http://schemas.microsoft.com/office/drawing/2014/main" id="{BF69090C-DAB3-3FB9-21B3-29569F5B7F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723899"/>
            <a:ext cx="423293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8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Cancer genetics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EA73-4B17-7FDE-5C6D-12212D5F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93" y="4751329"/>
            <a:ext cx="2035294" cy="714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73C57-C83B-FDB5-8FE7-C81481D6E26F}"/>
              </a:ext>
            </a:extLst>
          </p:cNvPr>
          <p:cNvSpPr txBox="1"/>
          <p:nvPr/>
        </p:nvSpPr>
        <p:spPr>
          <a:xfrm>
            <a:off x="495300" y="689104"/>
            <a:ext cx="659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tumour sample and normal sample from the same patient.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FA1E93-B9B5-DA30-B59D-E5826B6B3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" t="11865" r="15174" b="14889"/>
          <a:stretch/>
        </p:blipFill>
        <p:spPr>
          <a:xfrm>
            <a:off x="495300" y="1257300"/>
            <a:ext cx="6537093" cy="4044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6ADD72-6BDC-464D-6F0D-DE455A86C1D4}"/>
              </a:ext>
            </a:extLst>
          </p:cNvPr>
          <p:cNvSpPr txBox="1"/>
          <p:nvPr/>
        </p:nvSpPr>
        <p:spPr>
          <a:xfrm>
            <a:off x="6758096" y="2301825"/>
            <a:ext cx="24032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Normal: GC</a:t>
            </a:r>
            <a:r>
              <a:rPr lang="en-US" b="1" dirty="0"/>
              <a:t>TTA</a:t>
            </a:r>
            <a:r>
              <a:rPr lang="en-US" dirty="0"/>
              <a:t>GCT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Cancer: GC</a:t>
            </a:r>
            <a:r>
              <a:rPr lang="en-US" b="1" dirty="0"/>
              <a:t>_ _ _</a:t>
            </a:r>
            <a:r>
              <a:rPr lang="en-US" dirty="0"/>
              <a:t>GCT</a:t>
            </a:r>
          </a:p>
        </p:txBody>
      </p:sp>
    </p:spTree>
    <p:extLst>
      <p:ext uri="{BB962C8B-B14F-4D97-AF65-F5344CB8AC3E}">
        <p14:creationId xmlns:p14="http://schemas.microsoft.com/office/powerpoint/2010/main" val="9553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Complex traits / Common diseases</a:t>
            </a:r>
          </a:p>
        </p:txBody>
      </p:sp>
      <p:pic>
        <p:nvPicPr>
          <p:cNvPr id="3074" name="Picture 2" descr="Genome-Wide Association Study Diagram 7508599 Vector Art at Vecteezy">
            <a:extLst>
              <a:ext uri="{FF2B5EF4-FFF2-40B4-BE49-F238E27FC236}">
                <a16:creationId xmlns:a16="http://schemas.microsoft.com/office/drawing/2014/main" id="{08868116-9E5D-E569-EB82-5672239E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239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E35B23-FEDD-808F-2D31-C29ED01A8548}"/>
              </a:ext>
            </a:extLst>
          </p:cNvPr>
          <p:cNvSpPr txBox="1"/>
          <p:nvPr/>
        </p:nvSpPr>
        <p:spPr>
          <a:xfrm>
            <a:off x="0" y="5143500"/>
            <a:ext cx="90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/vector-art/7508599-genome-wide-association-study-diagram</a:t>
            </a:r>
          </a:p>
        </p:txBody>
      </p:sp>
    </p:spTree>
    <p:extLst>
      <p:ext uri="{BB962C8B-B14F-4D97-AF65-F5344CB8AC3E}">
        <p14:creationId xmlns:p14="http://schemas.microsoft.com/office/powerpoint/2010/main" val="313460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4E6EA80-B0D5-4C7D-80C7-B58CA45713F7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Functional Genomics</a:t>
            </a: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F3B0FC1E-C26B-B651-7146-4C12FFD46C0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 -&gt; RNA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Mapping RNA sequences to the genome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753EC-7E9E-B604-64EB-20F5687B88F8}"/>
              </a:ext>
            </a:extLst>
          </p:cNvPr>
          <p:cNvSpPr/>
          <p:nvPr/>
        </p:nvSpPr>
        <p:spPr>
          <a:xfrm>
            <a:off x="533400" y="647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4C788C36-AA6B-CB2A-693E-39E1D9D74DE7}"/>
              </a:ext>
            </a:extLst>
          </p:cNvPr>
          <p:cNvPicPr/>
          <p:nvPr/>
        </p:nvPicPr>
        <p:blipFill rotWithShape="1">
          <a:blip r:embed="rId2"/>
          <a:srcRect b="50000"/>
          <a:stretch/>
        </p:blipFill>
        <p:spPr>
          <a:xfrm>
            <a:off x="1624760" y="1638300"/>
            <a:ext cx="5894479" cy="2228850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4AE77B2-C9EF-1928-2898-32600DD9F62E}"/>
              </a:ext>
            </a:extLst>
          </p:cNvPr>
          <p:cNvSpPr txBox="1">
            <a:spLocks/>
          </p:cNvSpPr>
          <p:nvPr/>
        </p:nvSpPr>
        <p:spPr>
          <a:xfrm>
            <a:off x="20782" y="4657790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>
              <a:defRPr lang="en-US"/>
            </a:defPPr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GB" sz="1000" i="1">
                <a:solidFill>
                  <a:srgbClr val="333333"/>
                </a:solidFill>
              </a:rPr>
              <a:t>Bioinformatics</a:t>
            </a:r>
            <a:r>
              <a:rPr lang="en-GB" sz="1000">
                <a:solidFill>
                  <a:srgbClr val="333333"/>
                </a:solidFill>
              </a:rPr>
              <a:t>, Volume 29, Issue 1, January 2013, Pages 15–21, </a:t>
            </a:r>
            <a:r>
              <a:rPr lang="en-GB" sz="1000">
                <a:solidFill>
                  <a:srgbClr val="333333"/>
                </a:solidFill>
                <a:hlinkClick r:id="rId3"/>
              </a:rPr>
              <a:t>https://doi.org/10.1093/bioinformatics/bts635</a:t>
            </a:r>
            <a:endParaRPr lang="en-GB" sz="100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GB" sz="80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-GB" sz="800" dirty="0">
              <a:solidFill>
                <a:srgbClr val="333333"/>
              </a:solidFill>
            </a:endParaRPr>
          </a:p>
        </p:txBody>
      </p:sp>
      <p:pic>
        <p:nvPicPr>
          <p:cNvPr id="14" name="Picture 4" descr="Oxford University Press">
            <a:extLst>
              <a:ext uri="{FF2B5EF4-FFF2-40B4-BE49-F238E27FC236}">
                <a16:creationId xmlns:a16="http://schemas.microsoft.com/office/drawing/2014/main" id="{FE4BAC65-C922-F74D-A43D-1CADB7C28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944" y="4957828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3800" y="8926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Genotyping and Gene expression:</a:t>
            </a:r>
            <a:br>
              <a:rPr lang="en-US" altLang="en-US" sz="3200" dirty="0"/>
            </a:br>
            <a:r>
              <a:rPr lang="en-US" altLang="en-US" sz="3200" dirty="0"/>
              <a:t>expression </a:t>
            </a:r>
            <a:r>
              <a:rPr lang="en-US" altLang="en-US" sz="3200" dirty="0" err="1"/>
              <a:t>Quantitive</a:t>
            </a:r>
            <a:r>
              <a:rPr lang="en-US" altLang="en-US" sz="3200" dirty="0"/>
              <a:t> Trait Loci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F6619EB-4761-DB2E-3CE7-BE2270959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3" t="6667" r="22424" b="64975"/>
          <a:stretch/>
        </p:blipFill>
        <p:spPr bwMode="auto">
          <a:xfrm>
            <a:off x="1374981" y="2047142"/>
            <a:ext cx="2736438" cy="162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E6815D8-FD09-0DEF-075D-533D5ABB6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6" t="66756" r="11824" b="2577"/>
          <a:stretch/>
        </p:blipFill>
        <p:spPr bwMode="auto">
          <a:xfrm>
            <a:off x="4985240" y="1981199"/>
            <a:ext cx="1600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9E999B-CE58-0313-5FB6-178E97D052DB}"/>
              </a:ext>
            </a:extLst>
          </p:cNvPr>
          <p:cNvSpPr txBox="1"/>
          <p:nvPr/>
        </p:nvSpPr>
        <p:spPr>
          <a:xfrm>
            <a:off x="304800" y="4381230"/>
            <a:ext cx="813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Nagafuchi</a:t>
            </a:r>
            <a:r>
              <a:rPr lang="en-US" dirty="0"/>
              <a:t>, Y. et al. (2022). Lessons From Transcriptome Analysis of Autoimmune Diseases. Frontiers in Immunology. 13. 857269. 10.3389/fimmu.2022.857269. </a:t>
            </a:r>
          </a:p>
        </p:txBody>
      </p:sp>
    </p:spTree>
    <p:extLst>
      <p:ext uri="{BB962C8B-B14F-4D97-AF65-F5344CB8AC3E}">
        <p14:creationId xmlns:p14="http://schemas.microsoft.com/office/powerpoint/2010/main" val="157706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3800" y="8926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Single cell RNA-seq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E999B-CE58-0313-5FB6-178E97D052DB}"/>
              </a:ext>
            </a:extLst>
          </p:cNvPr>
          <p:cNvSpPr txBox="1"/>
          <p:nvPr/>
        </p:nvSpPr>
        <p:spPr>
          <a:xfrm>
            <a:off x="228600" y="4762500"/>
            <a:ext cx="81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Drop-seq from 10X Genomics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6C469C7-B144-49C3-1AEA-BBF19AA73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36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85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Which genes are important?</a:t>
            </a:r>
          </a:p>
        </p:txBody>
      </p:sp>
      <p:pic>
        <p:nvPicPr>
          <p:cNvPr id="3" name="Content Placeholder 2" descr="A diagram of a cell division&#10;&#10;Description automatically generated">
            <a:extLst>
              <a:ext uri="{FF2B5EF4-FFF2-40B4-BE49-F238E27FC236}">
                <a16:creationId xmlns:a16="http://schemas.microsoft.com/office/drawing/2014/main" id="{50BC15B1-669B-6FCD-2750-3684E71B0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876300"/>
            <a:ext cx="2630465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5753EC-7E9E-B604-64EB-20F5687B88F8}"/>
              </a:ext>
            </a:extLst>
          </p:cNvPr>
          <p:cNvSpPr/>
          <p:nvPr/>
        </p:nvSpPr>
        <p:spPr>
          <a:xfrm>
            <a:off x="533400" y="647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AE79941-3A39-380C-B855-313A67B0F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93" y="2995782"/>
            <a:ext cx="4549038" cy="19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FC5F4990-8691-4C75-2563-B0C82F9BAE2E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Environmental effects</a:t>
            </a:r>
          </a:p>
        </p:txBody>
      </p:sp>
      <p:sp>
        <p:nvSpPr>
          <p:cNvPr id="25603" name="Subtitle 2">
            <a:extLst>
              <a:ext uri="{FF2B5EF4-FFF2-40B4-BE49-F238E27FC236}">
                <a16:creationId xmlns:a16="http://schemas.microsoft.com/office/drawing/2014/main" id="{34EE3C67-0811-B605-DC3B-285D27A55301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Epigenetics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 -&gt; RNA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EBA66DE-22CD-51F9-2347-1BB2D21937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ATAC-seq: Assay for Transposase-Accessible Chromatin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6D98B7-39CE-48F3-EB14-9D962DBDB45A}"/>
              </a:ext>
            </a:extLst>
          </p:cNvPr>
          <p:cNvSpPr txBox="1">
            <a:spLocks/>
          </p:cNvSpPr>
          <p:nvPr/>
        </p:nvSpPr>
        <p:spPr bwMode="auto">
          <a:xfrm>
            <a:off x="457200" y="5178868"/>
            <a:ext cx="8229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GB" sz="1400" dirty="0"/>
              <a:t>Created with </a:t>
            </a:r>
            <a:r>
              <a:rPr lang="en-GB" sz="1400" dirty="0" err="1"/>
              <a:t>BioRender.com</a:t>
            </a:r>
            <a:endParaRPr lang="en-US" altLang="en-US" sz="2400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A5F49C0-26AE-BDC2-698F-D82F1406E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8519"/>
            <a:ext cx="5181599" cy="4897961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z="3200" dirty="0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34A7AD2B-6E16-D943-3274-7EE3ACD40F1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2573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en-US" sz="4000" dirty="0"/>
              <a:t>What is the smallest step you can do to be called a ‘Bioinformatician’ (or any other field)?</a:t>
            </a:r>
          </a:p>
        </p:txBody>
      </p:sp>
    </p:spTree>
    <p:extLst>
      <p:ext uri="{BB962C8B-B14F-4D97-AF65-F5344CB8AC3E}">
        <p14:creationId xmlns:p14="http://schemas.microsoft.com/office/powerpoint/2010/main" val="249350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EBA66DE-22CD-51F9-2347-1BB2D21937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 err="1"/>
              <a:t>ChIP</a:t>
            </a:r>
            <a:r>
              <a:rPr lang="en-US" altLang="en-US" sz="3200" dirty="0"/>
              <a:t>-seq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DCE390-D8C3-C1B1-52F8-711F161C1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0829"/>
            <a:ext cx="7717790" cy="5033341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4CF31E-2676-3501-822B-718451BE44FE}"/>
              </a:ext>
            </a:extLst>
          </p:cNvPr>
          <p:cNvSpPr txBox="1">
            <a:spLocks/>
          </p:cNvSpPr>
          <p:nvPr/>
        </p:nvSpPr>
        <p:spPr bwMode="auto">
          <a:xfrm>
            <a:off x="457200" y="5178868"/>
            <a:ext cx="8229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GB" sz="1400" dirty="0"/>
              <a:t>Created with </a:t>
            </a:r>
            <a:r>
              <a:rPr lang="en-GB" sz="1400" dirty="0" err="1"/>
              <a:t>BioRender.com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8127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C0FC21CC-A0A2-FC09-9638-4EDDA012CE1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Analysis of the data</a:t>
            </a:r>
          </a:p>
        </p:txBody>
      </p:sp>
      <p:sp>
        <p:nvSpPr>
          <p:cNvPr id="27651" name="Subtitle 2">
            <a:extLst>
              <a:ext uri="{FF2B5EF4-FFF2-40B4-BE49-F238E27FC236}">
                <a16:creationId xmlns:a16="http://schemas.microsoft.com/office/drawing/2014/main" id="{8A60E8A1-2B99-8FAC-1F81-5F17714E3E0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		Epigenetics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DNA -&gt; RNA -&gt; Proteins</a:t>
            </a:r>
          </a:p>
          <a:p>
            <a:pPr eaLnBrk="1" hangingPunct="1"/>
            <a:endParaRPr lang="en-US" alt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699DC493-6927-9D03-A9F8-EC311B7210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Analysis of Proteins</a:t>
            </a:r>
          </a:p>
        </p:txBody>
      </p:sp>
      <p:pic>
        <p:nvPicPr>
          <p:cNvPr id="6" name="Content Placeholder 5" descr="A diagram of a laboratory&#10;&#10;Description automatically generated">
            <a:extLst>
              <a:ext uri="{FF2B5EF4-FFF2-40B4-BE49-F238E27FC236}">
                <a16:creationId xmlns:a16="http://schemas.microsoft.com/office/drawing/2014/main" id="{A14DADCE-705F-5D13-9053-95DA71820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14500"/>
            <a:ext cx="2994789" cy="1676400"/>
          </a:xfrm>
        </p:spPr>
      </p:pic>
      <p:pic>
        <p:nvPicPr>
          <p:cNvPr id="8" name="Picture 7" descr="A diagram of different types of data&#10;&#10;Description automatically generated">
            <a:extLst>
              <a:ext uri="{FF2B5EF4-FFF2-40B4-BE49-F238E27FC236}">
                <a16:creationId xmlns:a16="http://schemas.microsoft.com/office/drawing/2014/main" id="{38203784-5E69-EA66-A6F4-3A9BC2E72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03702"/>
            <a:ext cx="3435350" cy="260160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192178A-FF9E-78B6-DBD8-845D646956A9}"/>
              </a:ext>
            </a:extLst>
          </p:cNvPr>
          <p:cNvSpPr/>
          <p:nvPr/>
        </p:nvSpPr>
        <p:spPr>
          <a:xfrm>
            <a:off x="3657600" y="2552700"/>
            <a:ext cx="1066800" cy="228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71F987D6-B5BE-CF98-9719-6E708B91C4DE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Other data</a:t>
            </a:r>
          </a:p>
        </p:txBody>
      </p:sp>
      <p:sp>
        <p:nvSpPr>
          <p:cNvPr id="29699" name="Subtitle 2">
            <a:extLst>
              <a:ext uri="{FF2B5EF4-FFF2-40B4-BE49-F238E27FC236}">
                <a16:creationId xmlns:a16="http://schemas.microsoft.com/office/drawing/2014/main" id="{8E671F4E-674B-E402-8D98-873DFD0F932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304800" y="2327274"/>
            <a:ext cx="8458200" cy="2282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			Epigenetics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DNA -&gt; RNA -&gt; Proteins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	</a:t>
            </a:r>
            <a:r>
              <a:rPr lang="en-US" altLang="en-US" dirty="0" err="1">
                <a:solidFill>
                  <a:schemeClr val="bg1"/>
                </a:solidFill>
                <a:latin typeface="Garamond" panose="02020404030301010803" pitchFamily="18" charset="0"/>
              </a:rPr>
              <a:t>Metabalomics</a:t>
            </a:r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Cellular data		</a:t>
            </a:r>
            <a:r>
              <a:rPr lang="en-US" altLang="en-US" dirty="0" err="1">
                <a:solidFill>
                  <a:schemeClr val="bg1"/>
                </a:solidFill>
                <a:latin typeface="Garamond" panose="02020404030301010803" pitchFamily="18" charset="0"/>
              </a:rPr>
              <a:t>Lipidomics</a:t>
            </a:r>
            <a:endParaRPr lang="en-US" alt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Imaging Data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		Phenotypes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‘</a:t>
            </a:r>
            <a:r>
              <a:rPr lang="en-US" altLang="en-US" sz="3200" dirty="0" err="1"/>
              <a:t>omic</a:t>
            </a:r>
            <a:r>
              <a:rPr lang="en-US" altLang="en-US" sz="3200" dirty="0"/>
              <a:t> data versus phenotypic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F050C1-D286-77BF-3402-A0E785726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0700"/>
            <a:ext cx="3811200" cy="2858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AA6AC-2D9D-FEBD-2F6A-3CC0B8206B88}"/>
              </a:ext>
            </a:extLst>
          </p:cNvPr>
          <p:cNvSpPr txBox="1"/>
          <p:nvPr/>
        </p:nvSpPr>
        <p:spPr>
          <a:xfrm>
            <a:off x="1433470" y="14213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law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1D2D3D-B602-217D-4F8D-4C53518D1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5183"/>
            <a:ext cx="3811200" cy="285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AA4E7C-9AA8-563F-917F-FE260D665837}"/>
              </a:ext>
            </a:extLst>
          </p:cNvPr>
          <p:cNvSpPr txBox="1"/>
          <p:nvPr/>
        </p:nvSpPr>
        <p:spPr>
          <a:xfrm>
            <a:off x="5423465" y="14213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distribution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Normalization of data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E671D7-0DC3-9AAD-9BCB-2577A96C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" y="1333500"/>
            <a:ext cx="4500000" cy="3600000"/>
          </a:xfrm>
        </p:spPr>
      </p:pic>
    </p:spTree>
    <p:extLst>
      <p:ext uri="{BB962C8B-B14F-4D97-AF65-F5344CB8AC3E}">
        <p14:creationId xmlns:p14="http://schemas.microsoft.com/office/powerpoint/2010/main" val="63178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Normalization of data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E671D7-0DC3-9AAD-9BCB-2577A96C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" y="1333500"/>
            <a:ext cx="4500000" cy="3600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E291D1-C2D2-EE71-2477-884D2029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33500"/>
            <a:ext cx="45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91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41373" y="-74957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Sanity check of the data</a:t>
            </a:r>
          </a:p>
        </p:txBody>
      </p:sp>
      <p:pic>
        <p:nvPicPr>
          <p:cNvPr id="5" name="Picture 4" descr="Screenshot 2017-09-05 13.51.36.png">
            <a:extLst>
              <a:ext uri="{FF2B5EF4-FFF2-40B4-BE49-F238E27FC236}">
                <a16:creationId xmlns:a16="http://schemas.microsoft.com/office/drawing/2014/main" id="{5B01B8DC-163D-8521-428B-E0508E2F5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838200" y="576675"/>
            <a:ext cx="2034802" cy="2280825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C5E3B3C-DB37-94E4-7DA5-97410A5C0E2B}"/>
              </a:ext>
            </a:extLst>
          </p:cNvPr>
          <p:cNvGrpSpPr/>
          <p:nvPr/>
        </p:nvGrpSpPr>
        <p:grpSpPr>
          <a:xfrm>
            <a:off x="-48494" y="640949"/>
            <a:ext cx="444031" cy="2302798"/>
            <a:chOff x="2546905" y="714568"/>
            <a:chExt cx="260509" cy="13600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20FBBC-A6AC-95AC-863B-359B40241A77}"/>
                </a:ext>
              </a:extLst>
            </p:cNvPr>
            <p:cNvSpPr txBox="1"/>
            <p:nvPr/>
          </p:nvSpPr>
          <p:spPr>
            <a:xfrm rot="16200000">
              <a:off x="2134431" y="1127042"/>
              <a:ext cx="1041632" cy="216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15,000 genes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0CAB97-4569-BA91-F8D5-9E59367F4E4E}"/>
                </a:ext>
              </a:extLst>
            </p:cNvPr>
            <p:cNvCxnSpPr/>
            <p:nvPr/>
          </p:nvCxnSpPr>
          <p:spPr>
            <a:xfrm>
              <a:off x="2807414" y="744392"/>
              <a:ext cx="0" cy="13302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2FC107-C38E-4751-A27A-5E1532FE3D4A}"/>
              </a:ext>
            </a:extLst>
          </p:cNvPr>
          <p:cNvSpPr txBox="1"/>
          <p:nvPr/>
        </p:nvSpPr>
        <p:spPr>
          <a:xfrm>
            <a:off x="1001177" y="1365"/>
            <a:ext cx="174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400 donors</a:t>
            </a:r>
          </a:p>
        </p:txBody>
      </p:sp>
      <p:pic>
        <p:nvPicPr>
          <p:cNvPr id="10" name="Picture 9" descr="Screenshot 2017-09-05 13.51.36.png">
            <a:extLst>
              <a:ext uri="{FF2B5EF4-FFF2-40B4-BE49-F238E27FC236}">
                <a16:creationId xmlns:a16="http://schemas.microsoft.com/office/drawing/2014/main" id="{4DB9F42A-C288-2670-E8AB-128AD3942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1925208" y="1407031"/>
            <a:ext cx="2034800" cy="2280825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E3D953-F432-0B4D-D395-6094C28C65CB}"/>
              </a:ext>
            </a:extLst>
          </p:cNvPr>
          <p:cNvSpPr txBox="1"/>
          <p:nvPr/>
        </p:nvSpPr>
        <p:spPr>
          <a:xfrm>
            <a:off x="838200" y="2857500"/>
            <a:ext cx="1425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Naive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59D7C-88C9-030C-11A0-06CB308A7EB3}"/>
              </a:ext>
            </a:extLst>
          </p:cNvPr>
          <p:cNvSpPr txBox="1"/>
          <p:nvPr/>
        </p:nvSpPr>
        <p:spPr>
          <a:xfrm>
            <a:off x="1925208" y="3700203"/>
            <a:ext cx="1037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IFNγ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 descr="Screenshot 2017-09-05 13.51.36.png">
            <a:extLst>
              <a:ext uri="{FF2B5EF4-FFF2-40B4-BE49-F238E27FC236}">
                <a16:creationId xmlns:a16="http://schemas.microsoft.com/office/drawing/2014/main" id="{EB03A803-AC68-03A8-F9A4-6B2AA6579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3072705" y="2241861"/>
            <a:ext cx="2034800" cy="2280825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D9988B-DDA4-EE71-5969-038CFD450F8A}"/>
              </a:ext>
            </a:extLst>
          </p:cNvPr>
          <p:cNvSpPr/>
          <p:nvPr/>
        </p:nvSpPr>
        <p:spPr>
          <a:xfrm>
            <a:off x="3072705" y="4522686"/>
            <a:ext cx="1123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LPS 2h</a:t>
            </a:r>
          </a:p>
        </p:txBody>
      </p:sp>
      <p:pic>
        <p:nvPicPr>
          <p:cNvPr id="15" name="Picture 14" descr="Screenshot 2017-09-05 13.51.36.png">
            <a:extLst>
              <a:ext uri="{FF2B5EF4-FFF2-40B4-BE49-F238E27FC236}">
                <a16:creationId xmlns:a16="http://schemas.microsoft.com/office/drawing/2014/main" id="{33627DF2-4383-E75B-FC4F-13B4C9107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4196477" y="3028583"/>
            <a:ext cx="2034802" cy="2280825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EE0CFE-DBC8-5760-0B18-78BC3D8DCBF3}"/>
              </a:ext>
            </a:extLst>
          </p:cNvPr>
          <p:cNvSpPr txBox="1"/>
          <p:nvPr/>
        </p:nvSpPr>
        <p:spPr>
          <a:xfrm>
            <a:off x="4196477" y="5325691"/>
            <a:ext cx="163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LPS 24h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A41720-E479-B57F-EF7B-291CFEA2035D}"/>
              </a:ext>
            </a:extLst>
          </p:cNvPr>
          <p:cNvCxnSpPr/>
          <p:nvPr/>
        </p:nvCxnSpPr>
        <p:spPr>
          <a:xfrm>
            <a:off x="395536" y="3163246"/>
            <a:ext cx="3686056" cy="2562555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F8B695-507E-555D-3C1B-E92E29027C81}"/>
              </a:ext>
            </a:extLst>
          </p:cNvPr>
          <p:cNvSpPr txBox="1"/>
          <p:nvPr/>
        </p:nvSpPr>
        <p:spPr>
          <a:xfrm rot="2249106">
            <a:off x="548404" y="4351877"/>
            <a:ext cx="211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Treatment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142AA8-83EE-E60A-8246-A83DF99982F2}"/>
              </a:ext>
            </a:extLst>
          </p:cNvPr>
          <p:cNvCxnSpPr/>
          <p:nvPr/>
        </p:nvCxnSpPr>
        <p:spPr>
          <a:xfrm>
            <a:off x="838200" y="360058"/>
            <a:ext cx="203480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E5DCE-B0A8-F798-504D-227CB0C46D03}"/>
              </a:ext>
            </a:extLst>
          </p:cNvPr>
          <p:cNvSpPr/>
          <p:nvPr/>
        </p:nvSpPr>
        <p:spPr>
          <a:xfrm>
            <a:off x="6467748" y="4075191"/>
            <a:ext cx="26000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Fairfax et al. Innate immune activity conditions the effect of regulatory variants upon monocyte </a:t>
            </a:r>
          </a:p>
          <a:p>
            <a:r>
              <a:rPr lang="en-GB" sz="1400" dirty="0"/>
              <a:t>gene expression. Science, 2014.</a:t>
            </a:r>
          </a:p>
        </p:txBody>
      </p:sp>
    </p:spTree>
    <p:extLst>
      <p:ext uri="{BB962C8B-B14F-4D97-AF65-F5344CB8AC3E}">
        <p14:creationId xmlns:p14="http://schemas.microsoft.com/office/powerpoint/2010/main" val="129985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ECD5D-E783-E765-BBFF-4A4DFB04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5748"/>
            <a:ext cx="6957517" cy="4638345"/>
          </a:xfrm>
          <a:prstGeom prst="rect">
            <a:avLst/>
          </a:prstGeom>
        </p:spPr>
      </p:pic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41373" y="-74957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Sanity check of the data</a:t>
            </a:r>
          </a:p>
        </p:txBody>
      </p:sp>
    </p:spTree>
    <p:extLst>
      <p:ext uri="{BB962C8B-B14F-4D97-AF65-F5344CB8AC3E}">
        <p14:creationId xmlns:p14="http://schemas.microsoft.com/office/powerpoint/2010/main" val="1156042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-36808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Dimension reduction – Gene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8DEF6-D992-12CF-0EFC-083E64E3E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10892"/>
            <a:ext cx="7239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2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Matching a sequence of letters to another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A85D97-47BC-99D5-1FA8-588240478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63193"/>
            <a:ext cx="9144000" cy="24994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20782" y="500276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blast.ncbi.nlm.nih.gov</a:t>
            </a:r>
            <a:r>
              <a:rPr lang="en-US" dirty="0"/>
              <a:t>/</a:t>
            </a:r>
            <a:r>
              <a:rPr lang="en-US" dirty="0" err="1"/>
              <a:t>Blast.cgi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84FB65F-A3EB-7444-816E-69899085B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507786"/>
            <a:ext cx="4267200" cy="17153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30464861-62AE-DD5C-0E11-FAEEF8F64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" y="342900"/>
            <a:ext cx="9107033" cy="478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C92B94-6241-DA1A-429D-9AA25181FA6B}"/>
              </a:ext>
            </a:extLst>
          </p:cNvPr>
          <p:cNvSpPr txBox="1">
            <a:spLocks/>
          </p:cNvSpPr>
          <p:nvPr/>
        </p:nvSpPr>
        <p:spPr bwMode="auto">
          <a:xfrm>
            <a:off x="304800" y="-36808"/>
            <a:ext cx="8229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Dimension reduction – Genetics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9E01B-E1FC-DF8A-860E-16073EC993E3}"/>
              </a:ext>
            </a:extLst>
          </p:cNvPr>
          <p:cNvSpPr txBox="1"/>
          <p:nvPr/>
        </p:nvSpPr>
        <p:spPr>
          <a:xfrm>
            <a:off x="152400" y="518743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Nievergelt</a:t>
            </a:r>
            <a:r>
              <a:rPr lang="en-US" dirty="0"/>
              <a:t> et al. Investigative Genetics 2013, 4:13</a:t>
            </a:r>
          </a:p>
        </p:txBody>
      </p:sp>
    </p:spTree>
    <p:extLst>
      <p:ext uri="{BB962C8B-B14F-4D97-AF65-F5344CB8AC3E}">
        <p14:creationId xmlns:p14="http://schemas.microsoft.com/office/powerpoint/2010/main" val="1236854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C92B94-6241-DA1A-429D-9AA25181FA6B}"/>
              </a:ext>
            </a:extLst>
          </p:cNvPr>
          <p:cNvSpPr txBox="1">
            <a:spLocks/>
          </p:cNvSpPr>
          <p:nvPr/>
        </p:nvSpPr>
        <p:spPr bwMode="auto">
          <a:xfrm>
            <a:off x="304800" y="-36808"/>
            <a:ext cx="8229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Dimension reduction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A023D-9811-0088-26DD-67C5A234F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77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81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Normalization of data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E671D7-0DC3-9AAD-9BCB-2577A96C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" y="1333500"/>
            <a:ext cx="4500000" cy="3600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E291D1-C2D2-EE71-2477-884D2029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33500"/>
            <a:ext cx="45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Which genes/proteins are important</a:t>
            </a:r>
          </a:p>
        </p:txBody>
      </p:sp>
      <p:pic>
        <p:nvPicPr>
          <p:cNvPr id="5" name="Content Placeholder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B853C1E7-9111-10FE-A327-AFBB86C3A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19100"/>
            <a:ext cx="7315199" cy="51206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0F150-357C-6252-C90B-24026C6EB0E9}"/>
              </a:ext>
            </a:extLst>
          </p:cNvPr>
          <p:cNvSpPr txBox="1"/>
          <p:nvPr/>
        </p:nvSpPr>
        <p:spPr>
          <a:xfrm>
            <a:off x="557939" y="512219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Biorender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25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Which pathways are important?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3D31D2-C8D0-840B-A9C4-46DF4976B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5" y="1181101"/>
            <a:ext cx="8822903" cy="4038600"/>
          </a:xfrm>
        </p:spPr>
      </p:pic>
    </p:spTree>
    <p:extLst>
      <p:ext uri="{BB962C8B-B14F-4D97-AF65-F5344CB8AC3E}">
        <p14:creationId xmlns:p14="http://schemas.microsoft.com/office/powerpoint/2010/main" val="194746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5D4E686A-E34A-6DB5-113D-1E80654D05A2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3795" name="Subtitle 2">
            <a:extLst>
              <a:ext uri="{FF2B5EF4-FFF2-40B4-BE49-F238E27FC236}">
                <a16:creationId xmlns:a16="http://schemas.microsoft.com/office/drawing/2014/main" id="{9FA26F73-589D-27BC-AA5B-02BA201F624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219200" y="1981200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C92B94-6241-DA1A-429D-9AA25181FA6B}"/>
              </a:ext>
            </a:extLst>
          </p:cNvPr>
          <p:cNvSpPr txBox="1">
            <a:spLocks/>
          </p:cNvSpPr>
          <p:nvPr/>
        </p:nvSpPr>
        <p:spPr bwMode="auto">
          <a:xfrm>
            <a:off x="304800" y="-36808"/>
            <a:ext cx="8229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Methylation</a:t>
            </a:r>
          </a:p>
        </p:txBody>
      </p:sp>
      <p:pic>
        <p:nvPicPr>
          <p:cNvPr id="10242" name="Picture 2" descr="Bisulfite Sequencing PCR Service, DNA Methylation Analysis Service ...">
            <a:extLst>
              <a:ext uri="{FF2B5EF4-FFF2-40B4-BE49-F238E27FC236}">
                <a16:creationId xmlns:a16="http://schemas.microsoft.com/office/drawing/2014/main" id="{539EDBF4-12BD-0B38-1203-D45EB4EFC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00"/>
          <a:stretch/>
        </p:blipFill>
        <p:spPr bwMode="auto">
          <a:xfrm>
            <a:off x="2819400" y="952500"/>
            <a:ext cx="3962400" cy="405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B4CC06-87DA-F6D6-A99F-733A3A2009F6}"/>
              </a:ext>
            </a:extLst>
          </p:cNvPr>
          <p:cNvSpPr txBox="1"/>
          <p:nvPr/>
        </p:nvSpPr>
        <p:spPr>
          <a:xfrm>
            <a:off x="638839" y="4964647"/>
            <a:ext cx="786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www.creativebiomart.net</a:t>
            </a:r>
            <a:r>
              <a:rPr lang="en-US" dirty="0"/>
              <a:t>/epigenetics/wp-content/themes/epigenetics</a:t>
            </a:r>
          </a:p>
        </p:txBody>
      </p:sp>
    </p:spTree>
    <p:extLst>
      <p:ext uri="{BB962C8B-B14F-4D97-AF65-F5344CB8AC3E}">
        <p14:creationId xmlns:p14="http://schemas.microsoft.com/office/powerpoint/2010/main" val="233327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6521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Matching sequences across species</a:t>
            </a:r>
            <a:endParaRPr lang="en-US" alt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E1B7D4-719C-45D8-CB08-BFE505354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23900"/>
            <a:ext cx="701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Multiplexing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31173" y="5105136"/>
            <a:ext cx="859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www.illumina.com</a:t>
            </a:r>
            <a:r>
              <a:rPr lang="en-US" dirty="0"/>
              <a:t>/techniques/sequencing/</a:t>
            </a:r>
            <a:r>
              <a:rPr lang="en-US" dirty="0" err="1"/>
              <a:t>ngs</a:t>
            </a:r>
            <a:r>
              <a:rPr lang="en-US" dirty="0"/>
              <a:t>-library-prep/</a:t>
            </a:r>
            <a:r>
              <a:rPr lang="en-US" dirty="0" err="1"/>
              <a:t>multiplexing.html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Multiplex Sequencing">
            <a:extLst>
              <a:ext uri="{FF2B5EF4-FFF2-40B4-BE49-F238E27FC236}">
                <a16:creationId xmlns:a16="http://schemas.microsoft.com/office/drawing/2014/main" id="{2ED7DF15-80FF-9D43-B4DF-79D1E08C2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03"/>
          <a:stretch/>
        </p:blipFill>
        <p:spPr bwMode="auto">
          <a:xfrm>
            <a:off x="609600" y="876300"/>
            <a:ext cx="7780337" cy="3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76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Raw sequencing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333500"/>
            <a:ext cx="8991600" cy="377163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@SRR001666.1 071112_SLXA-EAS1_s_7:5:1:817:345 length=36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GGGTGATGGCCGCTGCCGATGGCGTCNAATCCCACC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IIIIIIIIIIIIIIIIIIIIIIIIIIIIII9IG9IC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@SRR001666.2 071112_SLXA-EAS1_s_7:5:1:801:338 length=36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GTTCAGGGATACGACGTTTGTATTTTAAGAATCTGA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IIIIIIIIIIIIIIIIIIIIIIIIIIIIIIII6IBI</a:t>
            </a:r>
          </a:p>
        </p:txBody>
      </p:sp>
    </p:spTree>
    <p:extLst>
      <p:ext uri="{BB962C8B-B14F-4D97-AF65-F5344CB8AC3E}">
        <p14:creationId xmlns:p14="http://schemas.microsoft.com/office/powerpoint/2010/main" val="316346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Matching reads to a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20782" y="500276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blast.ncbi.nlm.nih.gov</a:t>
            </a:r>
            <a:r>
              <a:rPr lang="en-US" dirty="0"/>
              <a:t>/</a:t>
            </a:r>
            <a:r>
              <a:rPr lang="en-US" dirty="0" err="1"/>
              <a:t>Blast.cgi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B4B55A-48E9-80A5-9D2E-9C2EE7B2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91440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67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463CEE9-92B6-6705-99B6-DE28D90EDFF7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Genetics</a:t>
            </a:r>
          </a:p>
        </p:txBody>
      </p:sp>
      <p:sp>
        <p:nvSpPr>
          <p:cNvPr id="21507" name="Subtitle 2">
            <a:extLst>
              <a:ext uri="{FF2B5EF4-FFF2-40B4-BE49-F238E27FC236}">
                <a16:creationId xmlns:a16="http://schemas.microsoft.com/office/drawing/2014/main" id="{5C11DC4C-C041-0489-8B5B-129792FC118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Rare diseases – de novo mutations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8B40E-03EC-182D-F6D6-EE1EA627D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545" y="971550"/>
            <a:ext cx="3021418" cy="3771900"/>
          </a:xfrm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47DA5187-94BC-8845-E647-89BB893CC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628425"/>
            <a:ext cx="3723456" cy="953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82980-060E-10B6-A9BD-11ABAB148EE9}"/>
              </a:ext>
            </a:extLst>
          </p:cNvPr>
          <p:cNvSpPr txBox="1"/>
          <p:nvPr/>
        </p:nvSpPr>
        <p:spPr>
          <a:xfrm>
            <a:off x="4218709" y="1569027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  <a:p>
            <a:r>
              <a:rPr lang="en-US" dirty="0"/>
              <a:t>Father: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  <a:p>
            <a:r>
              <a:rPr lang="en-US" dirty="0"/>
              <a:t>Child:	 ATT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/>
              <a:t>G</a:t>
            </a:r>
          </a:p>
          <a:p>
            <a:endParaRPr lang="en-US" dirty="0"/>
          </a:p>
          <a:p>
            <a:r>
              <a:rPr lang="en-US" dirty="0"/>
              <a:t>Sibling: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52839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E8FF30CE14E64C9BB13E07E26B4656" ma:contentTypeVersion="0" ma:contentTypeDescription="Create a new document." ma:contentTypeScope="" ma:versionID="8676adabc9bf8fb360b664713cc8fff6">
  <xsd:schema xmlns:xsd="http://www.w3.org/2001/XMLSchema" xmlns:xs="http://www.w3.org/2001/XMLSchema" xmlns:p="http://schemas.microsoft.com/office/2006/metadata/properties" xmlns:ns2="57feab33-41d4-4705-8394-315975472d71" targetNamespace="http://schemas.microsoft.com/office/2006/metadata/properties" ma:root="true" ma:fieldsID="705364e89947689817ee3b6e4d0b4c1c" ns2:_="">
    <xsd:import namespace="57feab33-41d4-4705-8394-315975472d7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feab33-41d4-4705-8394-315975472d7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1EB26EF6-2B6A-4D69-A232-27D6864A5F8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9960327-49ED-4A5B-A5F4-4DEC00309C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feab33-41d4-4705-8394-315975472d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EB0461-64D1-438F-8F62-C9C3B7598BC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3A4320A-DF20-4081-ADF3-6F2E8B6DB697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8387</TotalTime>
  <Words>537</Words>
  <Application>Microsoft Macintosh PowerPoint</Application>
  <PresentationFormat>On-screen Show (16:10)</PresentationFormat>
  <Paragraphs>110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Garamond</vt:lpstr>
      <vt:lpstr>Menlo</vt:lpstr>
      <vt:lpstr>Office Theme</vt:lpstr>
      <vt:lpstr>1_Office Theme</vt:lpstr>
      <vt:lpstr>2_Office Theme</vt:lpstr>
      <vt:lpstr>3_Office Theme</vt:lpstr>
      <vt:lpstr>4_Office Theme</vt:lpstr>
      <vt:lpstr>5_Office Theme</vt:lpstr>
      <vt:lpstr>7_Office Theme</vt:lpstr>
      <vt:lpstr>Bioinformatics</vt:lpstr>
      <vt:lpstr>PowerPoint Presentation</vt:lpstr>
      <vt:lpstr>Matching a sequence of letters to another</vt:lpstr>
      <vt:lpstr>Matching sequences across species</vt:lpstr>
      <vt:lpstr>Multiplexing</vt:lpstr>
      <vt:lpstr>Raw sequencing data</vt:lpstr>
      <vt:lpstr>Matching reads to a reference</vt:lpstr>
      <vt:lpstr>Genetics</vt:lpstr>
      <vt:lpstr>Rare diseases – de novo mutations</vt:lpstr>
      <vt:lpstr>Rare diseases – consanguinity</vt:lpstr>
      <vt:lpstr>Cancer genetics</vt:lpstr>
      <vt:lpstr>Complex traits / Common diseases</vt:lpstr>
      <vt:lpstr>Functional Genomics</vt:lpstr>
      <vt:lpstr>Mapping RNA sequences to the genome</vt:lpstr>
      <vt:lpstr>Genotyping and Gene expression: expression Quantitive Trait Loci</vt:lpstr>
      <vt:lpstr>Single cell RNA-seq</vt:lpstr>
      <vt:lpstr>Which genes are important?</vt:lpstr>
      <vt:lpstr>Environmental effects</vt:lpstr>
      <vt:lpstr>ATAC-seq: Assay for Transposase-Accessible Chromatin</vt:lpstr>
      <vt:lpstr>ChIP-seq</vt:lpstr>
      <vt:lpstr>Analysis of the data</vt:lpstr>
      <vt:lpstr>Analysis of Proteins</vt:lpstr>
      <vt:lpstr>Other data</vt:lpstr>
      <vt:lpstr>‘omic data versus phenotypic data</vt:lpstr>
      <vt:lpstr>Normalization of data</vt:lpstr>
      <vt:lpstr>Normalization of data</vt:lpstr>
      <vt:lpstr>Sanity check of the data</vt:lpstr>
      <vt:lpstr>Sanity check of the data</vt:lpstr>
      <vt:lpstr>Dimension reduction – Gene Expression</vt:lpstr>
      <vt:lpstr>PowerPoint Presentation</vt:lpstr>
      <vt:lpstr>PowerPoint Presentation</vt:lpstr>
      <vt:lpstr>Normalization of data</vt:lpstr>
      <vt:lpstr>Which genes/proteins are important</vt:lpstr>
      <vt:lpstr>Which pathways are important?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medardo.jurado</dc:creator>
  <cp:lastModifiedBy>Justin Whalley</cp:lastModifiedBy>
  <cp:revision>53</cp:revision>
  <dcterms:created xsi:type="dcterms:W3CDTF">2010-10-08T17:53:25Z</dcterms:created>
  <dcterms:modified xsi:type="dcterms:W3CDTF">2024-10-22T20:35:11Z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7TAEEXUSX7CA-1589-153</vt:lpwstr>
  </property>
  <property fmtid="{D5CDD505-2E9C-101B-9397-08002B2CF9AE}" pid="3" name="_dlc_DocIdItemGuid">
    <vt:lpwstr>2f44266a-1874-4e99-aa6c-ad43844b7a8e</vt:lpwstr>
  </property>
  <property fmtid="{D5CDD505-2E9C-101B-9397-08002B2CF9AE}" pid="4" name="_dlc_DocIdUrl">
    <vt:lpwstr>https://insite.rosalindfranklin.edu/Fac-AdmSrvs/Marketing/_layouts/15/DocIdRedir.aspx?ID=7TAEEXUSX7CA-1589-153, 7TAEEXUSX7CA-1589-153</vt:lpwstr>
  </property>
  <property fmtid="{D5CDD505-2E9C-101B-9397-08002B2CF9AE}" pid="5" name="RFU Administration Offices">
    <vt:lpwstr/>
  </property>
  <property fmtid="{D5CDD505-2E9C-101B-9397-08002B2CF9AE}" pid="6" name="RFU_Schools">
    <vt:lpwstr/>
  </property>
  <property fmtid="{D5CDD505-2E9C-101B-9397-08002B2CF9AE}" pid="7" name="RFU Document Type">
    <vt:lpwstr/>
  </property>
  <property fmtid="{D5CDD505-2E9C-101B-9397-08002B2CF9AE}" pid="8" name="TemplateUrl">
    <vt:lpwstr/>
  </property>
  <property fmtid="{D5CDD505-2E9C-101B-9397-08002B2CF9AE}" pid="9" name="RFU_Classifications">
    <vt:lpwstr/>
  </property>
  <property fmtid="{D5CDD505-2E9C-101B-9397-08002B2CF9AE}" pid="10" name="Audience">
    <vt:lpwstr/>
  </property>
  <property fmtid="{D5CDD505-2E9C-101B-9397-08002B2CF9AE}" pid="11" name="xd_ProgID">
    <vt:lpwstr/>
  </property>
  <property fmtid="{D5CDD505-2E9C-101B-9397-08002B2CF9AE}" pid="12" name="RFU Academic Depts &amp; Programs">
    <vt:lpwstr/>
  </property>
  <property fmtid="{D5CDD505-2E9C-101B-9397-08002B2CF9AE}" pid="13" name="display_urn:schemas-microsoft-com:office:office#Editor">
    <vt:lpwstr>Jurado, Medardo</vt:lpwstr>
  </property>
  <property fmtid="{D5CDD505-2E9C-101B-9397-08002B2CF9AE}" pid="14" name="display_urn:schemas-microsoft-com:office:office#Author">
    <vt:lpwstr>Jurado, Medardo</vt:lpwstr>
  </property>
  <property fmtid="{D5CDD505-2E9C-101B-9397-08002B2CF9AE}" pid="15" name="Order">
    <vt:lpwstr>16400.0000000000</vt:lpwstr>
  </property>
  <property fmtid="{D5CDD505-2E9C-101B-9397-08002B2CF9AE}" pid="16" name="TaxCatchAll">
    <vt:lpwstr/>
  </property>
  <property fmtid="{D5CDD505-2E9C-101B-9397-08002B2CF9AE}" pid="17" name="c48687417e6c40ee811f6370ccd30afc">
    <vt:lpwstr/>
  </property>
  <property fmtid="{D5CDD505-2E9C-101B-9397-08002B2CF9AE}" pid="18" name="k9ae4ff4fa2c46ab8ae4211af1d53879">
    <vt:lpwstr/>
  </property>
  <property fmtid="{D5CDD505-2E9C-101B-9397-08002B2CF9AE}" pid="19" name="RFU_Forms_Terms">
    <vt:lpwstr/>
  </property>
  <property fmtid="{D5CDD505-2E9C-101B-9397-08002B2CF9AE}" pid="20" name="RFU_x0020_Organization_x0020_Terms">
    <vt:lpwstr/>
  </property>
</Properties>
</file>